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310" r:id="rId4"/>
    <p:sldId id="311" r:id="rId5"/>
    <p:sldId id="312" r:id="rId6"/>
    <p:sldId id="313" r:id="rId7"/>
    <p:sldId id="301" r:id="rId8"/>
    <p:sldId id="304" r:id="rId9"/>
    <p:sldId id="314" r:id="rId10"/>
    <p:sldId id="315" r:id="rId11"/>
    <p:sldId id="316" r:id="rId12"/>
    <p:sldId id="31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69D3"/>
    <a:srgbClr val="FEB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8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4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5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9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4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8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5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F96A2-6035-462C-AC93-4E66138682F0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8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6860" y="480266"/>
            <a:ext cx="9144000" cy="953863"/>
          </a:xfrm>
        </p:spPr>
        <p:txBody>
          <a:bodyPr/>
          <a:lstStyle/>
          <a:p>
            <a:r>
              <a:rPr lang="en-US" dirty="0" smtClean="0"/>
              <a:t>C Synchronization Primitives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007" y="1513832"/>
            <a:ext cx="3660227" cy="488030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4642">
            <a:off x="7610586" y="1616183"/>
            <a:ext cx="2851674" cy="503971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3148">
            <a:off x="641928" y="3232651"/>
            <a:ext cx="3515566" cy="2640581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559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Intro to </a:t>
            </a:r>
            <a:r>
              <a:rPr lang="en-US" dirty="0" err="1" smtClean="0"/>
              <a:t>mutexes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489293"/>
            <a:ext cx="10365828" cy="2224525"/>
          </a:xfrm>
        </p:spPr>
        <p:txBody>
          <a:bodyPr>
            <a:noAutofit/>
          </a:bodyPr>
          <a:lstStyle/>
          <a:p>
            <a:r>
              <a:rPr lang="en-US" dirty="0" err="1" smtClean="0"/>
              <a:t>Mutex</a:t>
            </a:r>
            <a:r>
              <a:rPr lang="en-US" dirty="0" err="1" smtClean="0"/>
              <a:t>es</a:t>
            </a:r>
            <a:r>
              <a:rPr lang="en-US" dirty="0" smtClean="0"/>
              <a:t> can also protect critical sections</a:t>
            </a:r>
          </a:p>
          <a:p>
            <a:r>
              <a:rPr lang="en-US" dirty="0" smtClean="0"/>
              <a:t>They don’t count</a:t>
            </a:r>
          </a:p>
          <a:p>
            <a:r>
              <a:rPr lang="en-US" dirty="0" smtClean="0"/>
              <a:t>Generally used in threads</a:t>
            </a:r>
          </a:p>
          <a:p>
            <a:r>
              <a:rPr lang="en-US" dirty="0" smtClean="0"/>
              <a:t>Can be recursive, (but shouldn’t be)</a:t>
            </a:r>
            <a:endParaRPr lang="en-US" sz="24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5825" y="3827080"/>
            <a:ext cx="8168329" cy="303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73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-22955"/>
            <a:ext cx="10515600" cy="1325563"/>
          </a:xfrm>
        </p:spPr>
        <p:txBody>
          <a:bodyPr/>
          <a:lstStyle/>
          <a:p>
            <a:r>
              <a:rPr lang="en-US" dirty="0" smtClean="0"/>
              <a:t>Can you recode this using </a:t>
            </a:r>
            <a:r>
              <a:rPr lang="en-US" dirty="0" err="1" smtClean="0"/>
              <a:t>pthread</a:t>
            </a:r>
            <a:r>
              <a:rPr lang="en-US" dirty="0" smtClean="0"/>
              <a:t> </a:t>
            </a:r>
            <a:r>
              <a:rPr lang="en-US" dirty="0" err="1" smtClean="0"/>
              <a:t>mutexes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4522470" cy="4449051"/>
          </a:xfrm>
        </p:spPr>
        <p:txBody>
          <a:bodyPr>
            <a:normAutofit/>
          </a:bodyPr>
          <a:lstStyle/>
          <a:p>
            <a:r>
              <a:rPr lang="en-US" dirty="0" smtClean="0"/>
              <a:t>These </a:t>
            </a:r>
            <a:r>
              <a:rPr lang="en-US" dirty="0" smtClean="0"/>
              <a:t>are the areas we need to protect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Code it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0790" y="931534"/>
            <a:ext cx="4838700" cy="5818076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617970" y="2754630"/>
            <a:ext cx="2331720" cy="514350"/>
          </a:xfrm>
          <a:prstGeom prst="roundRect">
            <a:avLst/>
          </a:prstGeom>
          <a:solidFill>
            <a:srgbClr val="FF00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617970" y="4324350"/>
            <a:ext cx="2331720" cy="514350"/>
          </a:xfrm>
          <a:prstGeom prst="roundRect">
            <a:avLst/>
          </a:prstGeom>
          <a:solidFill>
            <a:srgbClr val="FF00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endCxn id="8" idx="1"/>
          </p:cNvCxnSpPr>
          <p:nvPr/>
        </p:nvCxnSpPr>
        <p:spPr>
          <a:xfrm>
            <a:off x="4456386" y="2291255"/>
            <a:ext cx="2161584" cy="7205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9" idx="1"/>
          </p:cNvCxnSpPr>
          <p:nvPr/>
        </p:nvCxnSpPr>
        <p:spPr>
          <a:xfrm>
            <a:off x="4456386" y="2291255"/>
            <a:ext cx="2161584" cy="229027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469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-22955"/>
            <a:ext cx="10515600" cy="1325563"/>
          </a:xfrm>
        </p:spPr>
        <p:txBody>
          <a:bodyPr/>
          <a:lstStyle/>
          <a:p>
            <a:r>
              <a:rPr lang="en-US" dirty="0" smtClean="0"/>
              <a:t>Inheritance and interfaces revisited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199" y="1857155"/>
            <a:ext cx="9787759" cy="4449051"/>
          </a:xfrm>
        </p:spPr>
        <p:txBody>
          <a:bodyPr>
            <a:normAutofit/>
          </a:bodyPr>
          <a:lstStyle/>
          <a:p>
            <a:r>
              <a:rPr lang="en-US" dirty="0" smtClean="0"/>
              <a:t>Can you create a base class that has a “lock” method</a:t>
            </a:r>
          </a:p>
          <a:p>
            <a:r>
              <a:rPr lang="en-US" dirty="0" smtClean="0"/>
              <a:t>Two different derived classes, each implement lock a different way, (i.e. one uses semaphores the other uses </a:t>
            </a:r>
            <a:r>
              <a:rPr lang="en-US" dirty="0" err="1" smtClean="0"/>
              <a:t>mutexes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Regardless of which derived class is instantiated, the code just works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Code it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5890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Intro to semaphores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444905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Spinlocks (busy waiting) aren’t efficient</a:t>
            </a:r>
          </a:p>
          <a:p>
            <a:r>
              <a:rPr lang="en-US" sz="3600" dirty="0" smtClean="0"/>
              <a:t>Modern operating systems can put processes to sleep and wake them up</a:t>
            </a:r>
          </a:p>
          <a:p>
            <a:pPr lvl="1"/>
            <a:r>
              <a:rPr lang="en-US" sz="2800" dirty="0" smtClean="0"/>
              <a:t>File IO</a:t>
            </a:r>
          </a:p>
          <a:p>
            <a:pPr lvl="1"/>
            <a:r>
              <a:rPr lang="en-US" sz="2800" dirty="0" smtClean="0"/>
              <a:t>Multi-tasking</a:t>
            </a:r>
          </a:p>
          <a:p>
            <a:pPr lvl="1"/>
            <a:r>
              <a:rPr lang="en-US" sz="2800" dirty="0"/>
              <a:t>Can you think of examples when this happens?</a:t>
            </a:r>
          </a:p>
          <a:p>
            <a:r>
              <a:rPr lang="en-US" sz="3200" dirty="0" smtClean="0"/>
              <a:t>Combine ability to sleep and wake with atomic test and set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2155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Intro to semaphores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444905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Looks a lot like a counter with a couple of methods</a:t>
            </a:r>
          </a:p>
          <a:p>
            <a:pPr lvl="1"/>
            <a:r>
              <a:rPr lang="en-US" sz="2800" dirty="0" smtClean="0"/>
              <a:t>Wait: decrement counter</a:t>
            </a:r>
          </a:p>
          <a:p>
            <a:pPr lvl="2"/>
            <a:r>
              <a:rPr lang="en-US" sz="2400" dirty="0"/>
              <a:t>If count &lt; </a:t>
            </a:r>
            <a:r>
              <a:rPr lang="en-US" sz="2400" dirty="0" smtClean="0"/>
              <a:t>0: </a:t>
            </a:r>
            <a:r>
              <a:rPr lang="en-US" sz="2400" b="1" dirty="0" smtClean="0">
                <a:solidFill>
                  <a:srgbClr val="FF0000"/>
                </a:solidFill>
              </a:rPr>
              <a:t>Key is off the hook; go to sleep</a:t>
            </a:r>
          </a:p>
          <a:p>
            <a:pPr lvl="2"/>
            <a:r>
              <a:rPr lang="en-US" sz="2400" dirty="0" smtClean="0"/>
              <a:t>If count &gt;= 0: </a:t>
            </a:r>
            <a:r>
              <a:rPr lang="en-US" sz="2400" b="1" dirty="0" smtClean="0">
                <a:solidFill>
                  <a:srgbClr val="FF0000"/>
                </a:solidFill>
              </a:rPr>
              <a:t>Key is on hook; take it and use it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/>
            <a:r>
              <a:rPr lang="en-US" sz="2800" dirty="0" smtClean="0"/>
              <a:t>Signal: increment counter</a:t>
            </a:r>
          </a:p>
          <a:p>
            <a:pPr lvl="2"/>
            <a:r>
              <a:rPr lang="en-US" sz="2400" dirty="0" smtClean="0"/>
              <a:t>If pre-increment &lt; 0: </a:t>
            </a:r>
            <a:r>
              <a:rPr lang="en-US" sz="2400" b="1" dirty="0" smtClean="0">
                <a:solidFill>
                  <a:srgbClr val="FF0000"/>
                </a:solidFill>
              </a:rPr>
              <a:t>Wake up next in line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2"/>
            <a:endParaRPr lang="en-US" sz="2400" dirty="0" smtClean="0"/>
          </a:p>
          <a:p>
            <a:endParaRPr lang="en-US" sz="32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0179">
            <a:off x="8143082" y="3125964"/>
            <a:ext cx="2474849" cy="3299799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0019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-22955"/>
            <a:ext cx="10515600" cy="1325563"/>
          </a:xfrm>
        </p:spPr>
        <p:txBody>
          <a:bodyPr/>
          <a:lstStyle/>
          <a:p>
            <a:r>
              <a:rPr lang="en-US" dirty="0" smtClean="0"/>
              <a:t>Let’s code some more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4522470" cy="4449051"/>
          </a:xfrm>
        </p:spPr>
        <p:txBody>
          <a:bodyPr>
            <a:normAutofit/>
          </a:bodyPr>
          <a:lstStyle/>
          <a:p>
            <a:r>
              <a:rPr lang="en-US" dirty="0" smtClean="0"/>
              <a:t>Two kinds of semaphores</a:t>
            </a:r>
          </a:p>
          <a:p>
            <a:pPr lvl="1"/>
            <a:r>
              <a:rPr lang="en-US" dirty="0" smtClean="0"/>
              <a:t>Named</a:t>
            </a:r>
          </a:p>
          <a:p>
            <a:pPr lvl="1"/>
            <a:r>
              <a:rPr lang="en-US" smtClean="0"/>
              <a:t>Unnamed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978354"/>
            <a:ext cx="4905375" cy="2057400"/>
          </a:xfrm>
          <a:prstGeom prst="rect">
            <a:avLst/>
          </a:prstGeom>
        </p:spPr>
      </p:pic>
      <p:cxnSp>
        <p:nvCxnSpPr>
          <p:cNvPr id="7" name="Straight Arrow Connector 6"/>
          <p:cNvCxnSpPr>
            <a:endCxn id="3" idx="1"/>
          </p:cNvCxnSpPr>
          <p:nvPr/>
        </p:nvCxnSpPr>
        <p:spPr>
          <a:xfrm flipV="1">
            <a:off x="2690648" y="2007054"/>
            <a:ext cx="3405352" cy="4733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2" idx="1"/>
          </p:cNvCxnSpPr>
          <p:nvPr/>
        </p:nvCxnSpPr>
        <p:spPr>
          <a:xfrm>
            <a:off x="2827283" y="2942897"/>
            <a:ext cx="2239032" cy="1990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6315" y="3066610"/>
            <a:ext cx="6276975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25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Named Semaphore Details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444905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Creates a file in /dev/</a:t>
            </a:r>
            <a:r>
              <a:rPr lang="en-US" sz="3200" dirty="0" err="1" smtClean="0"/>
              <a:t>shm</a:t>
            </a:r>
            <a:endParaRPr lang="en-US" sz="3200" dirty="0" smtClean="0"/>
          </a:p>
          <a:p>
            <a:r>
              <a:rPr lang="en-US" sz="3200" dirty="0" smtClean="0"/>
              <a:t>Any process can open the file</a:t>
            </a:r>
          </a:p>
          <a:p>
            <a:r>
              <a:rPr lang="en-US" sz="3200" dirty="0" smtClean="0"/>
              <a:t>File persists until unlinked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57583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Unnamed Semaphore Details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444905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Must first create shared memory</a:t>
            </a:r>
          </a:p>
          <a:p>
            <a:pPr lvl="1"/>
            <a:r>
              <a:rPr lang="en-US" sz="2800" dirty="0" smtClean="0"/>
              <a:t>Use the heap for a thread – </a:t>
            </a:r>
            <a:r>
              <a:rPr lang="en-US" sz="2800" dirty="0" smtClean="0">
                <a:solidFill>
                  <a:srgbClr val="FF0000"/>
                </a:solidFill>
              </a:rPr>
              <a:t>WHY?</a:t>
            </a:r>
          </a:p>
          <a:p>
            <a:pPr lvl="1"/>
            <a:r>
              <a:rPr lang="en-US" sz="2800" dirty="0" smtClean="0"/>
              <a:t>Use </a:t>
            </a:r>
            <a:r>
              <a:rPr lang="en-US" sz="2800" dirty="0" err="1" smtClean="0"/>
              <a:t>shm_open</a:t>
            </a:r>
            <a:r>
              <a:rPr lang="en-US" sz="2800" dirty="0" smtClean="0"/>
              <a:t> or similar for processes – </a:t>
            </a:r>
            <a:r>
              <a:rPr lang="en-US" sz="2800" dirty="0" smtClean="0">
                <a:solidFill>
                  <a:srgbClr val="FF0000"/>
                </a:solidFill>
              </a:rPr>
              <a:t>WHY</a:t>
            </a:r>
            <a:r>
              <a:rPr lang="en-US" sz="2800" dirty="0" smtClean="0"/>
              <a:t>?</a:t>
            </a:r>
          </a:p>
          <a:p>
            <a:r>
              <a:rPr lang="en-US" sz="3200" dirty="0" smtClean="0"/>
              <a:t>The semaphore doesn’t show up as a file</a:t>
            </a:r>
            <a:endParaRPr lang="en-US" sz="3200" dirty="0"/>
          </a:p>
          <a:p>
            <a:r>
              <a:rPr lang="en-US" sz="3200" dirty="0" smtClean="0"/>
              <a:t>Can’t communicate location via file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67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this? Can we now fix it?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670" y="2024062"/>
            <a:ext cx="2438400" cy="2438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" y="1927860"/>
            <a:ext cx="2438400" cy="24384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3277" y="2024062"/>
            <a:ext cx="2438400" cy="2438400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flipH="1">
            <a:off x="3280410" y="2729031"/>
            <a:ext cx="1699260" cy="140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910590" y="4607242"/>
            <a:ext cx="2781300" cy="1805940"/>
          </a:xfrm>
          <a:prstGeom prst="roundRect">
            <a:avLst/>
          </a:prstGeom>
          <a:solidFill>
            <a:schemeClr val="accent1">
              <a:alpha val="56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float 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dirty="0" err="1" smtClean="0">
                <a:solidFill>
                  <a:schemeClr val="tx1"/>
                </a:solidFill>
              </a:rPr>
              <a:t>fetchBalance</a:t>
            </a:r>
            <a:r>
              <a:rPr lang="en-US" dirty="0" smtClean="0">
                <a:solidFill>
                  <a:schemeClr val="tx1"/>
                </a:solidFill>
              </a:rPr>
              <a:t>();</a:t>
            </a:r>
          </a:p>
          <a:p>
            <a:r>
              <a:rPr lang="en-US" dirty="0" err="1">
                <a:solidFill>
                  <a:schemeClr val="tx1"/>
                </a:solidFill>
              </a:rPr>
              <a:t>b</a:t>
            </a:r>
            <a:r>
              <a:rPr lang="en-US" dirty="0" err="1" smtClean="0">
                <a:solidFill>
                  <a:schemeClr val="tx1"/>
                </a:solidFill>
              </a:rPr>
              <a:t>al</a:t>
            </a:r>
            <a:r>
              <a:rPr lang="en-US" dirty="0" smtClean="0">
                <a:solidFill>
                  <a:schemeClr val="tx1"/>
                </a:solidFill>
              </a:rPr>
              <a:t> -= 100;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dispenceCash</a:t>
            </a:r>
            <a:r>
              <a:rPr lang="en-US" dirty="0" smtClean="0">
                <a:solidFill>
                  <a:schemeClr val="tx1"/>
                </a:solidFill>
              </a:rPr>
              <a:t>(100);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setBalance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);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9241827" y="4607242"/>
            <a:ext cx="2781300" cy="1805940"/>
          </a:xfrm>
          <a:prstGeom prst="roundRect">
            <a:avLst/>
          </a:prstGeom>
          <a:solidFill>
            <a:schemeClr val="accent1">
              <a:alpha val="56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float 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dirty="0" err="1" smtClean="0">
                <a:solidFill>
                  <a:schemeClr val="tx1"/>
                </a:solidFill>
              </a:rPr>
              <a:t>fetchBalance</a:t>
            </a:r>
            <a:r>
              <a:rPr lang="en-US" dirty="0" smtClean="0">
                <a:solidFill>
                  <a:schemeClr val="tx1"/>
                </a:solidFill>
              </a:rPr>
              <a:t>();</a:t>
            </a:r>
          </a:p>
          <a:p>
            <a:r>
              <a:rPr lang="en-US" dirty="0" err="1">
                <a:solidFill>
                  <a:schemeClr val="tx1"/>
                </a:solidFill>
              </a:rPr>
              <a:t>b</a:t>
            </a:r>
            <a:r>
              <a:rPr lang="en-US" dirty="0" err="1" smtClean="0">
                <a:solidFill>
                  <a:schemeClr val="tx1"/>
                </a:solidFill>
              </a:rPr>
              <a:t>al</a:t>
            </a:r>
            <a:r>
              <a:rPr lang="en-US" dirty="0" smtClean="0">
                <a:solidFill>
                  <a:schemeClr val="tx1"/>
                </a:solidFill>
              </a:rPr>
              <a:t> -= 100;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dispenceCash</a:t>
            </a:r>
            <a:r>
              <a:rPr lang="en-US" dirty="0" smtClean="0">
                <a:solidFill>
                  <a:schemeClr val="tx1"/>
                </a:solidFill>
              </a:rPr>
              <a:t>(100);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setBalance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bal</a:t>
            </a:r>
            <a:r>
              <a:rPr lang="en-US" dirty="0" smtClean="0">
                <a:solidFill>
                  <a:schemeClr val="tx1"/>
                </a:solidFill>
              </a:rPr>
              <a:t>);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339465" y="3223498"/>
            <a:ext cx="1571625" cy="569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7223143" y="3572350"/>
            <a:ext cx="2275187" cy="29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309485" y="2734627"/>
            <a:ext cx="2103120" cy="542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Arrow 30"/>
          <p:cNvSpPr/>
          <p:nvPr/>
        </p:nvSpPr>
        <p:spPr>
          <a:xfrm rot="5400000">
            <a:off x="-1303020" y="3348990"/>
            <a:ext cx="3600450" cy="506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822646" y="2429887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$1000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881155" y="313485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$900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889679" y="331952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$900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889679" y="2566629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$1000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3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-22955"/>
            <a:ext cx="10515600" cy="1325563"/>
          </a:xfrm>
        </p:spPr>
        <p:txBody>
          <a:bodyPr/>
          <a:lstStyle/>
          <a:p>
            <a:r>
              <a:rPr lang="en-US" dirty="0" smtClean="0"/>
              <a:t>We know there race conditions in this code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4522470" cy="4449051"/>
          </a:xfrm>
        </p:spPr>
        <p:txBody>
          <a:bodyPr>
            <a:normAutofit/>
          </a:bodyPr>
          <a:lstStyle/>
          <a:p>
            <a:r>
              <a:rPr lang="en-US" dirty="0" smtClean="0"/>
              <a:t>Can you use semaphores to fix it?</a:t>
            </a:r>
          </a:p>
          <a:p>
            <a:r>
              <a:rPr lang="en-US" dirty="0" smtClean="0"/>
              <a:t>Think about semaphore </a:t>
            </a:r>
            <a:r>
              <a:rPr lang="en-US" dirty="0" err="1" smtClean="0"/>
              <a:t>init</a:t>
            </a:r>
            <a:r>
              <a:rPr lang="en-US" dirty="0" smtClean="0"/>
              <a:t> value</a:t>
            </a:r>
          </a:p>
          <a:p>
            <a:r>
              <a:rPr lang="en-US" dirty="0" smtClean="0"/>
              <a:t>These are the areas we need to protect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Code it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0790" y="931534"/>
            <a:ext cx="4838700" cy="5818076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617970" y="2754630"/>
            <a:ext cx="2331720" cy="514350"/>
          </a:xfrm>
          <a:prstGeom prst="roundRect">
            <a:avLst/>
          </a:prstGeom>
          <a:solidFill>
            <a:srgbClr val="FF00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617970" y="4324350"/>
            <a:ext cx="2331720" cy="514350"/>
          </a:xfrm>
          <a:prstGeom prst="roundRect">
            <a:avLst/>
          </a:prstGeom>
          <a:solidFill>
            <a:srgbClr val="FF00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endCxn id="8" idx="1"/>
          </p:cNvCxnSpPr>
          <p:nvPr/>
        </p:nvCxnSpPr>
        <p:spPr>
          <a:xfrm flipV="1">
            <a:off x="4540469" y="3011805"/>
            <a:ext cx="2077501" cy="89804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9" idx="1"/>
          </p:cNvCxnSpPr>
          <p:nvPr/>
        </p:nvCxnSpPr>
        <p:spPr>
          <a:xfrm>
            <a:off x="4540469" y="3909848"/>
            <a:ext cx="2077501" cy="67167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501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Remember that semaphores </a:t>
            </a:r>
            <a:r>
              <a:rPr lang="en-US" b="1" dirty="0" smtClean="0"/>
              <a:t>COUNT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4449051"/>
          </a:xfrm>
        </p:spPr>
        <p:txBody>
          <a:bodyPr>
            <a:normAutofit/>
          </a:bodyPr>
          <a:lstStyle/>
          <a:p>
            <a:r>
              <a:rPr lang="en-US" dirty="0" smtClean="0"/>
              <a:t>The count is </a:t>
            </a:r>
            <a:r>
              <a:rPr lang="en-US" dirty="0" smtClean="0"/>
              <a:t>an indication of how many resources are free</a:t>
            </a:r>
          </a:p>
          <a:p>
            <a:r>
              <a:rPr lang="en-US" dirty="0" smtClean="0"/>
              <a:t>This count can be used to </a:t>
            </a:r>
            <a:r>
              <a:rPr lang="en-US" dirty="0" smtClean="0"/>
              <a:t>signal another process to </a:t>
            </a:r>
            <a:r>
              <a:rPr lang="en-US" dirty="0" smtClean="0">
                <a:solidFill>
                  <a:srgbClr val="0070C0"/>
                </a:solidFill>
              </a:rPr>
              <a:t>go</a:t>
            </a:r>
          </a:p>
          <a:p>
            <a:r>
              <a:rPr lang="en-US" dirty="0" smtClean="0"/>
              <a:t>It may indicate how many times this other process should </a:t>
            </a:r>
            <a:r>
              <a:rPr lang="en-US" dirty="0" smtClean="0">
                <a:solidFill>
                  <a:srgbClr val="0070C0"/>
                </a:solidFill>
              </a:rPr>
              <a:t>go</a:t>
            </a:r>
          </a:p>
          <a:p>
            <a:r>
              <a:rPr lang="en-US" dirty="0" smtClean="0"/>
              <a:t>This is importan</a:t>
            </a:r>
            <a:r>
              <a:rPr lang="en-US" dirty="0" smtClean="0"/>
              <a:t>t for your next PEX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7576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4681</TotalTime>
  <Words>394</Words>
  <Application>Microsoft Office PowerPoint</Application>
  <PresentationFormat>Widescreen</PresentationFormat>
  <Paragraphs>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C Synchronization Primitives</vt:lpstr>
      <vt:lpstr>Intro to semaphores</vt:lpstr>
      <vt:lpstr>Intro to semaphores</vt:lpstr>
      <vt:lpstr>Let’s code some more</vt:lpstr>
      <vt:lpstr>Named Semaphore Details</vt:lpstr>
      <vt:lpstr>Unnamed Semaphore Details</vt:lpstr>
      <vt:lpstr>Remember this? Can we now fix it?</vt:lpstr>
      <vt:lpstr>We know there race conditions in this code</vt:lpstr>
      <vt:lpstr>Remember that semaphores COUNT</vt:lpstr>
      <vt:lpstr>Intro to mutexes</vt:lpstr>
      <vt:lpstr>Can you recode this using pthread mutexes?</vt:lpstr>
      <vt:lpstr>Inheritance and interfaces revisited</vt:lpstr>
    </vt:vector>
  </TitlesOfParts>
  <Company>USU Research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Polymorphism</dc:title>
  <dc:creator>Nate Jensen</dc:creator>
  <cp:lastModifiedBy>Nate Jensen</cp:lastModifiedBy>
  <cp:revision>103</cp:revision>
  <dcterms:created xsi:type="dcterms:W3CDTF">2018-03-23T01:21:11Z</dcterms:created>
  <dcterms:modified xsi:type="dcterms:W3CDTF">2018-06-12T04:30:53Z</dcterms:modified>
</cp:coreProperties>
</file>